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4" r:id="rId2"/>
  </p:sldMasterIdLst>
  <p:notesMasterIdLst>
    <p:notesMasterId r:id="rId9"/>
  </p:notesMasterIdLst>
  <p:sldIdLst>
    <p:sldId id="280" r:id="rId3"/>
    <p:sldId id="305" r:id="rId4"/>
    <p:sldId id="332" r:id="rId5"/>
    <p:sldId id="338" r:id="rId6"/>
    <p:sldId id="339" r:id="rId7"/>
    <p:sldId id="34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A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5441" autoAdjust="0"/>
  </p:normalViewPr>
  <p:slideViewPr>
    <p:cSldViewPr snapToGrid="0" snapToObjects="1">
      <p:cViewPr varScale="1">
        <p:scale>
          <a:sx n="112" d="100"/>
          <a:sy n="112" d="100"/>
        </p:scale>
        <p:origin x="6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EF990-4279-964D-8D62-BD9DE620F371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EA10A-AC53-EF4A-B20F-CD7086185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11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zh-CN" altLang="en-US" dirty="0"/>
              <a:t>时间安排：</a:t>
            </a:r>
            <a:r>
              <a:rPr kumimoji="1" lang="en-US" altLang="zh-CN" dirty="0"/>
              <a:t>10min+2min</a:t>
            </a:r>
          </a:p>
          <a:p>
            <a:pPr marL="171450" indent="-171450">
              <a:buFontTx/>
              <a:buChar char="-"/>
            </a:pPr>
            <a:endParaRPr kumimoji="1" lang="en-US" altLang="zh-CN" dirty="0"/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Motivation &amp; Background</a:t>
            </a:r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机器人仿真很重要，如何更好地实现仿真是一个很重要的研究问题</a:t>
            </a:r>
            <a:endParaRPr kumimoji="1" lang="en-US" altLang="zh-CN" dirty="0"/>
          </a:p>
          <a:p>
            <a:pPr marL="1085850" lvl="2" indent="-171450">
              <a:buFontTx/>
              <a:buChar char="-"/>
            </a:pPr>
            <a:r>
              <a:rPr kumimoji="1" lang="zh-CN" altLang="en-US" dirty="0"/>
              <a:t>一方面是实现更好更精准的仿真</a:t>
            </a:r>
            <a:endParaRPr kumimoji="1" lang="en-US" altLang="zh-CN" dirty="0"/>
          </a:p>
          <a:p>
            <a:pPr marL="1085850" lvl="2" indent="-171450">
              <a:buFontTx/>
              <a:buChar char="-"/>
            </a:pPr>
            <a:r>
              <a:rPr kumimoji="1" lang="zh-CN" altLang="en-US" dirty="0"/>
              <a:t>另一方面是简化仿真的门槛和流程，一些</a:t>
            </a:r>
            <a:r>
              <a:rPr kumimoji="1" lang="en-US" altLang="zh-CN" dirty="0"/>
              <a:t>Framework</a:t>
            </a:r>
            <a:r>
              <a:rPr kumimoji="1" lang="zh-CN" altLang="en-US" dirty="0"/>
              <a:t>提供了这一实现，这些</a:t>
            </a:r>
            <a:r>
              <a:rPr kumimoji="1" lang="en-US" altLang="zh-CN" dirty="0"/>
              <a:t>framework</a:t>
            </a:r>
            <a:r>
              <a:rPr kumimoji="1" lang="zh-CN" altLang="en-US" dirty="0"/>
              <a:t>提供了方便的环境搭建、算法框架、任务定义等的能力</a:t>
            </a:r>
            <a:endParaRPr kumimoji="1" lang="en-US" altLang="zh-CN" dirty="0"/>
          </a:p>
          <a:p>
            <a:pPr marL="1085850" lvl="2" indent="-171450">
              <a:buFontTx/>
              <a:buChar char="-"/>
            </a:pPr>
            <a:r>
              <a:rPr kumimoji="1" lang="zh-CN" altLang="en-US" dirty="0"/>
              <a:t>在构建仿真环境的时候，机器人本体模型的信息是十分重要的，但目前还缺少方便的构建机器人本体仿真模型的方法或者工具</a:t>
            </a:r>
            <a:endParaRPr kumimoji="1" lang="en-US" altLang="zh-CN" dirty="0"/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在构建机器人仿真模型的时候，也存在格式多元，功能不一等问题</a:t>
            </a:r>
            <a:endParaRPr kumimoji="1" lang="en-US" altLang="zh-CN" dirty="0"/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一种可行的方案是，将机器人的设计模型转换成机器人的仿真模型</a:t>
            </a:r>
            <a:endParaRPr kumimoji="1" lang="en-US" altLang="zh-CN" dirty="0"/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Related Work</a:t>
            </a:r>
          </a:p>
          <a:p>
            <a:pPr marL="628650" lvl="1" indent="-171450">
              <a:buFontTx/>
              <a:buChar char="-"/>
            </a:pPr>
            <a:r>
              <a:rPr kumimoji="1" lang="en-US" altLang="zh-CN" dirty="0"/>
              <a:t>CAD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tools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Methods</a:t>
            </a:r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调研有哪些机器人描述格式</a:t>
            </a:r>
            <a:endParaRPr kumimoji="1" lang="en-US" altLang="zh-CN" dirty="0"/>
          </a:p>
          <a:p>
            <a:pPr marL="171450" lvl="0" indent="-171450">
              <a:buFontTx/>
              <a:buChar char="-"/>
            </a:pPr>
            <a:r>
              <a:rPr kumimoji="1" lang="en-US" altLang="zh-CN" dirty="0"/>
              <a:t>Result</a:t>
            </a:r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能够将正确得将机器人从设计模型导出成</a:t>
            </a:r>
            <a:r>
              <a:rPr kumimoji="1" lang="en-US" altLang="zh-CN" dirty="0" err="1"/>
              <a:t>urdf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sdf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mjcf</a:t>
            </a:r>
            <a:r>
              <a:rPr kumimoji="1" lang="zh-CN" altLang="en-US" dirty="0"/>
              <a:t>等格式</a:t>
            </a:r>
            <a:endParaRPr kumimoji="1" lang="en-US" altLang="zh-CN" dirty="0"/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对于闭链机构的仿真和支持</a:t>
            </a:r>
            <a:endParaRPr kumimoji="1" lang="en-US" altLang="zh-CN" dirty="0"/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多种机器人的模型库</a:t>
            </a:r>
            <a:endParaRPr kumimoji="1" lang="en-US" altLang="zh-CN" dirty="0"/>
          </a:p>
          <a:p>
            <a:pPr marL="171450" lvl="0" indent="-171450">
              <a:buFontTx/>
              <a:buChar char="-"/>
            </a:pPr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64DF2-9D21-7646-AF4E-F0FC1B6BD81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705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本课题来源于  深圳市技术攻关重点项目：重</a:t>
            </a:r>
            <a:r>
              <a:rPr lang="en-US" altLang="zh-CN" dirty="0"/>
              <a:t>2022N055 </a:t>
            </a:r>
            <a:r>
              <a:rPr lang="zh-CN" altLang="en-US" dirty="0"/>
              <a:t>面向建筑钢结构制造的视觉智能焊接机器人研发</a:t>
            </a:r>
          </a:p>
          <a:p>
            <a:r>
              <a:rPr lang="zh-CN" altLang="en-US" dirty="0"/>
              <a:t> 参与团队包括在深耕焊接工艺、技术应用的中建钢构工程有限公司，以及机器人制造领域的卡诺普机器人公司和南科大</a:t>
            </a:r>
            <a:endParaRPr lang="en-US" altLang="zh-CN" dirty="0"/>
          </a:p>
          <a:p>
            <a:r>
              <a:rPr lang="zh-CN" altLang="en-US" dirty="0"/>
              <a:t>项目团队共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EA10A-AC53-EF4A-B20F-CD708618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917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本课题来源于  深圳市技术攻关重点项目：重</a:t>
            </a:r>
            <a:r>
              <a:rPr lang="en-US" altLang="zh-CN" dirty="0"/>
              <a:t>2022N055 </a:t>
            </a:r>
            <a:r>
              <a:rPr lang="zh-CN" altLang="en-US" dirty="0"/>
              <a:t>面向建筑钢结构制造的视觉智能焊接机器人研发</a:t>
            </a:r>
          </a:p>
          <a:p>
            <a:r>
              <a:rPr lang="zh-CN" altLang="en-US" dirty="0"/>
              <a:t> 参与团队包括在深耕焊接工艺、技术应用的中建钢构工程有限公司，以及机器人制造领域的卡诺普机器人公司和南科大</a:t>
            </a:r>
            <a:endParaRPr lang="en-US" altLang="zh-CN" dirty="0"/>
          </a:p>
          <a:p>
            <a:r>
              <a:rPr lang="zh-CN" altLang="en-US" dirty="0"/>
              <a:t>项目团队共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EA10A-AC53-EF4A-B20F-CD708618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72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本课题来源于  深圳市技术攻关重点项目：重</a:t>
            </a:r>
            <a:r>
              <a:rPr lang="en-US" altLang="zh-CN" dirty="0"/>
              <a:t>2022N055 </a:t>
            </a:r>
            <a:r>
              <a:rPr lang="zh-CN" altLang="en-US" dirty="0"/>
              <a:t>面向建筑钢结构制造的视觉智能焊接机器人研发</a:t>
            </a:r>
          </a:p>
          <a:p>
            <a:r>
              <a:rPr lang="zh-CN" altLang="en-US" dirty="0"/>
              <a:t> 参与团队包括在深耕焊接工艺、技术应用的中建钢构工程有限公司，以及机器人制造领域的卡诺普机器人公司和南科大</a:t>
            </a:r>
            <a:endParaRPr lang="en-US" altLang="zh-CN" dirty="0"/>
          </a:p>
          <a:p>
            <a:r>
              <a:rPr lang="zh-CN" altLang="en-US" dirty="0"/>
              <a:t>项目团队共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EA10A-AC53-EF4A-B20F-CD708618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2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本课题来源于  深圳市技术攻关重点项目：重</a:t>
            </a:r>
            <a:r>
              <a:rPr lang="en-US" altLang="zh-CN" dirty="0"/>
              <a:t>2022N055 </a:t>
            </a:r>
            <a:r>
              <a:rPr lang="zh-CN" altLang="en-US" dirty="0"/>
              <a:t>面向建筑钢结构制造的视觉智能焊接机器人研发</a:t>
            </a:r>
          </a:p>
          <a:p>
            <a:r>
              <a:rPr lang="zh-CN" altLang="en-US" dirty="0"/>
              <a:t> 参与团队包括在深耕焊接工艺、技术应用的中建钢构工程有限公司，以及机器人制造领域的卡诺普机器人公司和南科大</a:t>
            </a:r>
            <a:endParaRPr lang="en-US" altLang="zh-CN" dirty="0"/>
          </a:p>
          <a:p>
            <a:r>
              <a:rPr lang="zh-CN" altLang="en-US" dirty="0"/>
              <a:t>项目团队共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EA10A-AC53-EF4A-B20F-CD708618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08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628" y="1122363"/>
            <a:ext cx="1179074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4202" y="3602038"/>
            <a:ext cx="10403597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DDD2C22-3B0E-784D-B6FF-15A90CAE1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Qiu Nuofan – 2023/11/18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9BE109-A4EE-9F4B-938E-D5DA3BB0D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Design to Simulation Automation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1DB082C-2E6A-C747-A349-3407AEE7A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49401"/>
            <a:ext cx="4571397" cy="133965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7" y="150472"/>
            <a:ext cx="6777439" cy="625032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628" y="2057400"/>
            <a:ext cx="4571397" cy="4343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062B7A0-C7F6-4499-9AE1-5E26432B2BF0}"/>
              </a:ext>
            </a:extLst>
          </p:cNvPr>
          <p:cNvCxnSpPr>
            <a:cxnSpLocks/>
          </p:cNvCxnSpPr>
          <p:nvPr userDrawn="1"/>
        </p:nvCxnSpPr>
        <p:spPr>
          <a:xfrm>
            <a:off x="200628" y="1489059"/>
            <a:ext cx="4571397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08301586-1E36-4E84-B722-488EB2E00B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9969" y="1489060"/>
            <a:ext cx="45720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525C2B1-63C2-3045-8AE6-55CA83E910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6833B-73CB-2E40-878C-C3345699B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7755808-D092-5743-B10C-07498BA80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3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8E35-56FA-4CAA-AA89-4862F63E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1AED8E2-D455-6949-BB13-9BE6A6779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2859EBA-5BF8-874E-AA5C-720BBCBAF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4901B7A-4FAA-CC40-AEEA-0F7CDFA8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628" y="1122363"/>
            <a:ext cx="1179074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4202" y="3602038"/>
            <a:ext cx="10403597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DDD2C22-3B0E-784D-B6FF-15A90CAE1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9BE109-A4EE-9F4B-938E-D5DA3BB0D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1DB082C-2E6A-C747-A349-3407AEE7A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69E78-B915-BA4D-B360-8DB99597D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627" y="5349875"/>
            <a:ext cx="891873" cy="891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A892F8-E70D-F23B-E6A5-77FB130F5A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4166" y="5349875"/>
            <a:ext cx="891873" cy="8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53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C18687A-6B7C-4A0E-A95F-37F09B16D9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986223-59FC-47A1-9B2C-5C7FFD8A0631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E513A4D-5099-4C4D-AF53-567FDDD97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5BDCD0-FF38-0843-BDD6-C6B81E5BF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1F42434-46D3-114B-82C2-086A016CF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43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5324909"/>
            <a:ext cx="7059539" cy="92460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C18687A-6B7C-4A0E-A95F-37F09B16D9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0168" y="5324910"/>
            <a:ext cx="4106172" cy="924604"/>
          </a:xfrm>
        </p:spPr>
        <p:txBody>
          <a:bodyPr anchor="ctr"/>
          <a:lstStyle>
            <a:lvl1pPr marL="0" indent="0" algn="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986223-59FC-47A1-9B2C-5C7FFD8A0631}"/>
              </a:ext>
            </a:extLst>
          </p:cNvPr>
          <p:cNvCxnSpPr>
            <a:cxnSpLocks/>
          </p:cNvCxnSpPr>
          <p:nvPr userDrawn="1"/>
        </p:nvCxnSpPr>
        <p:spPr>
          <a:xfrm>
            <a:off x="200628" y="5324909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B39C3D3-5EFD-FA4D-B9BB-AC9BDFDBC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03AAFD2-275B-7747-B467-5F1546DFD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F738028-6D12-AA43-8A67-848E4D481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80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709740"/>
            <a:ext cx="1177804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8" y="4589465"/>
            <a:ext cx="11778045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0243271-FCFC-604D-B032-508076E4E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2C6FE3-F7F4-504F-AD71-7A7B2908B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220348-FA7B-A140-BA52-CC80467BB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09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629" y="1570697"/>
            <a:ext cx="5819172" cy="486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70697"/>
            <a:ext cx="5788427" cy="486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27CF21A-1DCD-408C-9383-0D5F82DDAF2F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311DAFEA-2883-4280-BCD5-93E869E9A8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AFF7A8A-D0B5-0348-B907-06CC8B585F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09DAB33-41E6-474E-8426-400D78720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944C64B-597F-1E4D-A0A6-DC5F2F3A6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76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98909"/>
            <a:ext cx="11793920" cy="90341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9" y="1478509"/>
            <a:ext cx="579694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629" y="2356460"/>
            <a:ext cx="5796948" cy="407317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78509"/>
            <a:ext cx="578842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6460"/>
            <a:ext cx="5788427" cy="407317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43014AB-2312-43CA-98FC-6AC558647CE4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7E1084D-856C-4353-B132-0B197B1BE4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42203D2-FC7D-934A-93E6-22AD01EC0E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689E28F-506D-BA49-BD9F-FA987D0F81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952A0E8-39C4-B545-B8EB-AD3AAB1F93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38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EED3D74-1980-430C-8B6D-7885CDB40620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776C7B6-3033-48C8-A944-716F94FC08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C1D573A-8E45-0B4F-90B9-83AC66B46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8849F1A-087E-C349-8797-E4E2EE60A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4371A0-631E-5545-B464-D20A2ABE8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29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476D56-275F-FF4F-B298-99E15D5CB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97DCAF-4B83-3142-B40F-8B32A5CFE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5AC5989-B6C1-8C40-8A73-7D4DD41E0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6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C18687A-6B7C-4A0E-A95F-37F09B16D9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986223-59FC-47A1-9B2C-5C7FFD8A0631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E513A4D-5099-4C4D-AF53-567FDDD97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5BDCD0-FF38-0843-BDD6-C6B81E5BF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1F42434-46D3-114B-82C2-086A016CF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63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50473"/>
            <a:ext cx="4571397" cy="13385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150472"/>
            <a:ext cx="6777439" cy="62271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628" y="2057400"/>
            <a:ext cx="4571397" cy="43202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9BDD881-E086-47B9-843D-073E43A05E7F}"/>
              </a:ext>
            </a:extLst>
          </p:cNvPr>
          <p:cNvCxnSpPr>
            <a:cxnSpLocks/>
          </p:cNvCxnSpPr>
          <p:nvPr userDrawn="1"/>
        </p:nvCxnSpPr>
        <p:spPr>
          <a:xfrm>
            <a:off x="200628" y="1489059"/>
            <a:ext cx="4571397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7">
            <a:extLst>
              <a:ext uri="{FF2B5EF4-FFF2-40B4-BE49-F238E27FC236}">
                <a16:creationId xmlns:a16="http://schemas.microsoft.com/office/drawing/2014/main" id="{944C8DE1-6763-4C87-B03C-70637387A9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9969" y="1489060"/>
            <a:ext cx="45720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672E9E0-3B32-7442-8826-C6EFB966CC4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94CEE2C-1C0A-0C43-80BF-F3C9DCE16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D27376C-1A91-9F43-BBF6-E6B61F19A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84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49401"/>
            <a:ext cx="4571397" cy="133965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7" y="150472"/>
            <a:ext cx="6777439" cy="625032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628" y="2057400"/>
            <a:ext cx="4571397" cy="4343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062B7A0-C7F6-4499-9AE1-5E26432B2BF0}"/>
              </a:ext>
            </a:extLst>
          </p:cNvPr>
          <p:cNvCxnSpPr>
            <a:cxnSpLocks/>
          </p:cNvCxnSpPr>
          <p:nvPr userDrawn="1"/>
        </p:nvCxnSpPr>
        <p:spPr>
          <a:xfrm>
            <a:off x="200628" y="1489059"/>
            <a:ext cx="4571397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08301586-1E36-4E84-B722-488EB2E00B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9969" y="1489060"/>
            <a:ext cx="45720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525C2B1-63C2-3045-8AE6-55CA83E910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6833B-73CB-2E40-878C-C3345699B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7755808-D092-5743-B10C-07498BA80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0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8E35-56FA-4CAA-AA89-4862F63E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1AED8E2-D455-6949-BB13-9BE6A6779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2859EBA-5BF8-874E-AA5C-720BBCBAF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4901B7A-4FAA-CC40-AEEA-0F7CDFA8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5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5324909"/>
            <a:ext cx="7059539" cy="92460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C18687A-6B7C-4A0E-A95F-37F09B16D9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0168" y="5324910"/>
            <a:ext cx="4106172" cy="924604"/>
          </a:xfrm>
        </p:spPr>
        <p:txBody>
          <a:bodyPr anchor="ctr"/>
          <a:lstStyle>
            <a:lvl1pPr marL="0" indent="0" algn="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986223-59FC-47A1-9B2C-5C7FFD8A0631}"/>
              </a:ext>
            </a:extLst>
          </p:cNvPr>
          <p:cNvCxnSpPr>
            <a:cxnSpLocks/>
          </p:cNvCxnSpPr>
          <p:nvPr userDrawn="1"/>
        </p:nvCxnSpPr>
        <p:spPr>
          <a:xfrm>
            <a:off x="200628" y="5324909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B39C3D3-5EFD-FA4D-B9BB-AC9BDFDBC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03AAFD2-275B-7747-B467-5F1546DFD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F738028-6D12-AA43-8A67-848E4D481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6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709740"/>
            <a:ext cx="1177804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8" y="4589465"/>
            <a:ext cx="11778045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0243271-FCFC-604D-B032-508076E4E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2C6FE3-F7F4-504F-AD71-7A7B2908B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220348-FA7B-A140-BA52-CC80467BB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629" y="1570697"/>
            <a:ext cx="5819172" cy="486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70697"/>
            <a:ext cx="5788427" cy="486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27CF21A-1DCD-408C-9383-0D5F82DDAF2F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311DAFEA-2883-4280-BCD5-93E869E9A8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AFF7A8A-D0B5-0348-B907-06CC8B585F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09DAB33-41E6-474E-8426-400D78720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944C64B-597F-1E4D-A0A6-DC5F2F3A6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4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98909"/>
            <a:ext cx="11793920" cy="90341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9" y="1478509"/>
            <a:ext cx="579694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629" y="2356460"/>
            <a:ext cx="5796948" cy="407317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78509"/>
            <a:ext cx="578842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6460"/>
            <a:ext cx="5788427" cy="407317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43014AB-2312-43CA-98FC-6AC558647CE4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7E1084D-856C-4353-B132-0B197B1BE4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42203D2-FC7D-934A-93E6-22AD01EC0E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689E28F-506D-BA49-BD9F-FA987D0F81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952A0E8-39C4-B545-B8EB-AD3AAB1F93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3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EED3D74-1980-430C-8B6D-7885CDB40620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776C7B6-3033-48C8-A944-716F94FC08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C1D573A-8E45-0B4F-90B9-83AC66B46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8849F1A-087E-C349-8797-E4E2EE60A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4371A0-631E-5545-B464-D20A2ABE8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6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476D56-275F-FF4F-B298-99E15D5CB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97DCAF-4B83-3142-B40F-8B32A5CFE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5AC5989-B6C1-8C40-8A73-7D4DD41E0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50473"/>
            <a:ext cx="4571397" cy="13385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150472"/>
            <a:ext cx="6777439" cy="62271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628" y="2057400"/>
            <a:ext cx="4571397" cy="43202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9BDD881-E086-47B9-843D-073E43A05E7F}"/>
              </a:ext>
            </a:extLst>
          </p:cNvPr>
          <p:cNvCxnSpPr>
            <a:cxnSpLocks/>
          </p:cNvCxnSpPr>
          <p:nvPr userDrawn="1"/>
        </p:nvCxnSpPr>
        <p:spPr>
          <a:xfrm>
            <a:off x="200628" y="1489059"/>
            <a:ext cx="4571397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7">
            <a:extLst>
              <a:ext uri="{FF2B5EF4-FFF2-40B4-BE49-F238E27FC236}">
                <a16:creationId xmlns:a16="http://schemas.microsoft.com/office/drawing/2014/main" id="{944C8DE1-6763-4C87-B03C-70637387A9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9969" y="1489060"/>
            <a:ext cx="45720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672E9E0-3B32-7442-8826-C6EFB966CC4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94CEE2C-1C0A-0C43-80BF-F3C9DCE16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D27376C-1A91-9F43-BBF6-E6B61F19A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6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9426"/>
            <a:ext cx="12192000" cy="643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628" y="77719"/>
            <a:ext cx="11760000" cy="924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Qiu Nuofan - 2023/11/18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Design to Simulation Automation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8" y="1570697"/>
            <a:ext cx="117600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C186F1-3118-4A1F-BB0F-E55E8D44F43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21687" y="5511706"/>
            <a:ext cx="538940" cy="918992"/>
          </a:xfrm>
          <a:prstGeom prst="rect">
            <a:avLst/>
          </a:prstGeom>
        </p:spPr>
      </p:pic>
      <p:pic>
        <p:nvPicPr>
          <p:cNvPr id="8" name="Picture 6" descr="深圳创新创意设计学院- 维基百科，自由的百科全书">
            <a:extLst>
              <a:ext uri="{FF2B5EF4-FFF2-40B4-BE49-F238E27FC236}">
                <a16:creationId xmlns:a16="http://schemas.microsoft.com/office/drawing/2014/main" id="{145E6216-AB53-A9C0-556A-FF972B0C1F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8" y="5635624"/>
            <a:ext cx="642937" cy="64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31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2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9426"/>
            <a:ext cx="12192000" cy="643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628" y="77719"/>
            <a:ext cx="11760000" cy="924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8" y="1570697"/>
            <a:ext cx="117600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0627" y="6196117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0" dirty="0" err="1">
                <a:solidFill>
                  <a:schemeClr val="bg1"/>
                </a:solidFill>
              </a:rPr>
              <a:t>AncoraSIR.com</a:t>
            </a:r>
            <a:endParaRPr lang="en-US" sz="1400" baseline="0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C186F1-3118-4A1F-BB0F-E55E8D44F43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21687" y="5511706"/>
            <a:ext cx="538940" cy="91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70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6.jp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1A3054B-BA7B-F27C-6B8A-0FFC0CE20530}"/>
              </a:ext>
            </a:extLst>
          </p:cNvPr>
          <p:cNvSpPr txBox="1"/>
          <p:nvPr/>
        </p:nvSpPr>
        <p:spPr>
          <a:xfrm>
            <a:off x="1386880" y="1781647"/>
            <a:ext cx="9814966" cy="164735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en-US" sz="8800" b="1" dirty="0">
                <a:solidFill>
                  <a:schemeClr val="bg1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嵌入式软件工程师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72F56F-896C-DD1A-AA35-8A81255404B2}"/>
              </a:ext>
            </a:extLst>
          </p:cNvPr>
          <p:cNvSpPr txBox="1"/>
          <p:nvPr/>
        </p:nvSpPr>
        <p:spPr>
          <a:xfrm>
            <a:off x="2023729" y="3981244"/>
            <a:ext cx="917811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汇报人：张鹏</a:t>
            </a:r>
            <a:endParaRPr lang="en-US" altLang="zh-CN" sz="2000" dirty="0">
              <a:solidFill>
                <a:srgbClr val="343E4D"/>
              </a:solidFill>
              <a:latin typeface="宋体"/>
              <a:ea typeface="字魂105号-简雅黑" panose="00000500000000000000" pitchFamily="2" charset="-122"/>
              <a:cs typeface="思源黑体 CN Bold" panose="020B0800000000000000" pitchFamily="34" charset="-122"/>
              <a:sym typeface="宋体"/>
            </a:endParaRPr>
          </a:p>
          <a:p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硕士：南方科技大学</a:t>
            </a:r>
            <a:r>
              <a:rPr lang="en-US" altLang="zh-CN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2022</a:t>
            </a:r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级      智能制造与机器人（</a:t>
            </a:r>
            <a:r>
              <a:rPr lang="en-US" altLang="zh-CN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Immersive Design Group</a:t>
            </a:r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）</a:t>
            </a:r>
            <a:endParaRPr lang="en-US" altLang="zh-CN" sz="2000" dirty="0">
              <a:solidFill>
                <a:srgbClr val="343E4D"/>
              </a:solidFill>
              <a:latin typeface="宋体"/>
              <a:ea typeface="字魂105号-简雅黑" panose="00000500000000000000" pitchFamily="2" charset="-122"/>
              <a:cs typeface="思源黑体 CN Bold" panose="020B0800000000000000" pitchFamily="34" charset="-122"/>
              <a:sym typeface="宋体"/>
            </a:endParaRPr>
          </a:p>
          <a:p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本科：合肥工业大学</a:t>
            </a:r>
            <a:r>
              <a:rPr lang="en-US" altLang="zh-CN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2017</a:t>
            </a:r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级      机械工程专业</a:t>
            </a:r>
          </a:p>
        </p:txBody>
      </p:sp>
    </p:spTree>
    <p:extLst>
      <p:ext uri="{BB962C8B-B14F-4D97-AF65-F5344CB8AC3E}">
        <p14:creationId xmlns:p14="http://schemas.microsoft.com/office/powerpoint/2010/main" val="42371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C7015-3428-69F6-AFD0-715E723A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rgbClr val="000000"/>
                </a:solidFill>
                <a:latin typeface="宋体"/>
                <a:ea typeface="+mj-ea"/>
                <a:sym typeface="宋体"/>
              </a:rPr>
              <a:t>相关项目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867EDA-85D0-271C-0EAA-A6A16252A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17D05C-0696-6C13-2A1F-0C24461AF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84BBFC-2B8D-2429-A74D-BF497906D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3A1DE0-CF65-344E-A1C3-3B403388D3F5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33CA1E-7B6C-E19E-B649-B9409CF15BA8}"/>
              </a:ext>
            </a:extLst>
          </p:cNvPr>
          <p:cNvGrpSpPr/>
          <p:nvPr/>
        </p:nvGrpSpPr>
        <p:grpSpPr>
          <a:xfrm>
            <a:off x="189230" y="139065"/>
            <a:ext cx="585470" cy="585470"/>
            <a:chOff x="682" y="384"/>
            <a:chExt cx="922" cy="922"/>
          </a:xfrm>
        </p:grpSpPr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53AD74CD-2154-C039-1529-B61F4BD431A4}"/>
                </a:ext>
              </a:extLst>
            </p:cNvPr>
            <p:cNvSpPr/>
            <p:nvPr/>
          </p:nvSpPr>
          <p:spPr>
            <a:xfrm>
              <a:off x="682" y="384"/>
              <a:ext cx="704" cy="704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  <p:sp>
          <p:nvSpPr>
            <p:cNvPr id="11" name="矩形 15">
              <a:extLst>
                <a:ext uri="{FF2B5EF4-FFF2-40B4-BE49-F238E27FC236}">
                  <a16:creationId xmlns:a16="http://schemas.microsoft.com/office/drawing/2014/main" id="{2B8B871D-44CA-8180-A3C5-9ED94B7D2138}"/>
                </a:ext>
              </a:extLst>
            </p:cNvPr>
            <p:cNvSpPr/>
            <p:nvPr/>
          </p:nvSpPr>
          <p:spPr>
            <a:xfrm>
              <a:off x="900" y="602"/>
              <a:ext cx="704" cy="704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  <p:sp>
          <p:nvSpPr>
            <p:cNvPr id="12" name="矩形 16">
              <a:extLst>
                <a:ext uri="{FF2B5EF4-FFF2-40B4-BE49-F238E27FC236}">
                  <a16:creationId xmlns:a16="http://schemas.microsoft.com/office/drawing/2014/main" id="{9A1DE8CE-07D8-7EBE-208F-C3F3DD51C16E}"/>
                </a:ext>
              </a:extLst>
            </p:cNvPr>
            <p:cNvSpPr/>
            <p:nvPr/>
          </p:nvSpPr>
          <p:spPr>
            <a:xfrm>
              <a:off x="900" y="602"/>
              <a:ext cx="486" cy="486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rgbClr val="312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98CA79-3FC6-034F-9AB7-034E5FA5AD38}"/>
              </a:ext>
            </a:extLst>
          </p:cNvPr>
          <p:cNvCxnSpPr/>
          <p:nvPr/>
        </p:nvCxnSpPr>
        <p:spPr>
          <a:xfrm>
            <a:off x="6096000" y="-671119"/>
            <a:ext cx="3803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6D9655C-F0B9-8FD6-3101-A203BB5080D5}"/>
              </a:ext>
            </a:extLst>
          </p:cNvPr>
          <p:cNvSpPr txBox="1"/>
          <p:nvPr/>
        </p:nvSpPr>
        <p:spPr>
          <a:xfrm>
            <a:off x="1191483" y="1440603"/>
            <a:ext cx="4799856" cy="65195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en-US" altLang="zh-CN" sz="2135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Pin-Array Display</a:t>
            </a:r>
            <a:endParaRPr lang="zh-CN" altLang="en-US" sz="2135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69C243-32CD-A218-4B7D-D6CC229271BB}"/>
              </a:ext>
            </a:extLst>
          </p:cNvPr>
          <p:cNvSpPr txBox="1"/>
          <p:nvPr/>
        </p:nvSpPr>
        <p:spPr>
          <a:xfrm>
            <a:off x="1191481" y="2394152"/>
            <a:ext cx="4726561" cy="659378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marL="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en-US" altLang="zh-CN" sz="2135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Deformation &amp; Torque Feedback Knob</a:t>
            </a:r>
            <a:endParaRPr lang="zh-CN" altLang="en-US" sz="2135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D2EC9E-86AA-BC9F-866B-4C2AC1239FB1}"/>
              </a:ext>
            </a:extLst>
          </p:cNvPr>
          <p:cNvSpPr txBox="1"/>
          <p:nvPr/>
        </p:nvSpPr>
        <p:spPr>
          <a:xfrm>
            <a:off x="1191484" y="3502607"/>
            <a:ext cx="4904517" cy="4979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en-US" altLang="zh-CN" sz="2135" b="1" dirty="0" err="1">
                <a:solidFill>
                  <a:schemeClr val="bg1"/>
                </a:solidFill>
                <a:latin typeface="宋体"/>
                <a:ea typeface="+mj-ea"/>
                <a:sym typeface="宋体"/>
              </a:rPr>
              <a:t>Robomaster</a:t>
            </a:r>
            <a:r>
              <a:rPr lang="en-US" altLang="zh-CN" sz="2135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 Hero Robot</a:t>
            </a:r>
            <a:endParaRPr lang="zh-CN" altLang="en-US" sz="2135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4E89B6-6230-7A10-E6F7-DCBB7850B610}"/>
              </a:ext>
            </a:extLst>
          </p:cNvPr>
          <p:cNvSpPr txBox="1"/>
          <p:nvPr/>
        </p:nvSpPr>
        <p:spPr>
          <a:xfrm>
            <a:off x="1191483" y="4449635"/>
            <a:ext cx="4374429" cy="4203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en-US" altLang="zh-CN" sz="2135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Projects I've participated in</a:t>
            </a:r>
            <a:endParaRPr lang="zh-CN" altLang="en-US" sz="2135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4C41A2-DD3D-996B-1B83-57A5CFE44379}"/>
              </a:ext>
            </a:extLst>
          </p:cNvPr>
          <p:cNvSpPr/>
          <p:nvPr/>
        </p:nvSpPr>
        <p:spPr>
          <a:xfrm>
            <a:off x="477302" y="1406527"/>
            <a:ext cx="561373" cy="561373"/>
          </a:xfrm>
          <a:prstGeom prst="rect">
            <a:avLst/>
          </a:prstGeom>
          <a:solidFill>
            <a:srgbClr val="CAD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1pPr>
            <a:lvl2pPr marL="3429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2pPr>
            <a:lvl3pPr marL="6858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3pPr>
            <a:lvl4pPr marL="10287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4pPr>
            <a:lvl5pPr marL="13716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5pPr>
            <a:lvl6pPr marL="17145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6pPr>
            <a:lvl7pPr marL="20574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7pPr>
            <a:lvl8pPr marL="24003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8pPr>
            <a:lvl9pPr marL="27432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9pPr>
          </a:lstStyle>
          <a:p>
            <a:pPr algn="ctr"/>
            <a:r>
              <a:rPr lang="zh-CN" altLang="zh-CN" sz="2135" b="0" i="0">
                <a:solidFill>
                  <a:schemeClr val="bg1"/>
                </a:solidFill>
                <a:latin typeface="宋体"/>
                <a:sym typeface="宋体"/>
              </a:rPr>
              <a:t>1</a:t>
            </a:r>
            <a:endParaRPr lang="zh-CN" altLang="en-US" sz="1600" b="0" i="0">
              <a:solidFill>
                <a:schemeClr val="bg1"/>
              </a:solidFill>
              <a:latin typeface="宋体"/>
              <a:sym typeface="宋体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5C4567-7FEE-CB05-3D12-6A9A11C05D8A}"/>
              </a:ext>
            </a:extLst>
          </p:cNvPr>
          <p:cNvSpPr/>
          <p:nvPr/>
        </p:nvSpPr>
        <p:spPr>
          <a:xfrm>
            <a:off x="477302" y="2373821"/>
            <a:ext cx="561373" cy="561373"/>
          </a:xfrm>
          <a:prstGeom prst="rect">
            <a:avLst/>
          </a:prstGeom>
          <a:solidFill>
            <a:srgbClr val="CAD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1pPr>
            <a:lvl2pPr marL="3429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2pPr>
            <a:lvl3pPr marL="6858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3pPr>
            <a:lvl4pPr marL="10287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4pPr>
            <a:lvl5pPr marL="13716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5pPr>
            <a:lvl6pPr marL="17145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6pPr>
            <a:lvl7pPr marL="20574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7pPr>
            <a:lvl8pPr marL="24003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8pPr>
            <a:lvl9pPr marL="27432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9pPr>
          </a:lstStyle>
          <a:p>
            <a:pPr algn="ctr"/>
            <a:r>
              <a:rPr lang="zh-CN" altLang="zh-CN" sz="2135" b="0" i="0">
                <a:solidFill>
                  <a:schemeClr val="bg1"/>
                </a:solidFill>
                <a:latin typeface="宋体"/>
                <a:sym typeface="宋体"/>
              </a:rPr>
              <a:t>2</a:t>
            </a:r>
            <a:endParaRPr lang="zh-CN" altLang="en-US" sz="1600" b="0" i="0">
              <a:solidFill>
                <a:schemeClr val="bg1"/>
              </a:solidFill>
              <a:latin typeface="宋体"/>
              <a:sym typeface="宋体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000650-0B53-3A88-F3F7-40D3A577D010}"/>
              </a:ext>
            </a:extLst>
          </p:cNvPr>
          <p:cNvSpPr/>
          <p:nvPr/>
        </p:nvSpPr>
        <p:spPr>
          <a:xfrm>
            <a:off x="477302" y="3422020"/>
            <a:ext cx="561373" cy="561373"/>
          </a:xfrm>
          <a:prstGeom prst="rect">
            <a:avLst/>
          </a:prstGeom>
          <a:solidFill>
            <a:srgbClr val="CAD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1pPr>
            <a:lvl2pPr marL="3429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2pPr>
            <a:lvl3pPr marL="6858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3pPr>
            <a:lvl4pPr marL="10287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4pPr>
            <a:lvl5pPr marL="13716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5pPr>
            <a:lvl6pPr marL="17145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6pPr>
            <a:lvl7pPr marL="20574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7pPr>
            <a:lvl8pPr marL="24003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8pPr>
            <a:lvl9pPr marL="27432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9pPr>
          </a:lstStyle>
          <a:p>
            <a:pPr algn="ctr"/>
            <a:r>
              <a:rPr lang="zh-CN" altLang="zh-CN" sz="2135" b="0" i="0">
                <a:solidFill>
                  <a:schemeClr val="bg1"/>
                </a:solidFill>
                <a:latin typeface="宋体"/>
                <a:sym typeface="宋体"/>
              </a:rPr>
              <a:t>3</a:t>
            </a:r>
            <a:endParaRPr lang="zh-CN" altLang="en-US" sz="1600" b="0" i="0">
              <a:solidFill>
                <a:schemeClr val="bg1"/>
              </a:solidFill>
              <a:latin typeface="宋体"/>
              <a:sym typeface="宋体"/>
            </a:endParaRPr>
          </a:p>
        </p:txBody>
      </p:sp>
      <p:sp>
        <p:nvSpPr>
          <p:cNvPr id="23" name="矩形 17">
            <a:extLst>
              <a:ext uri="{FF2B5EF4-FFF2-40B4-BE49-F238E27FC236}">
                <a16:creationId xmlns:a16="http://schemas.microsoft.com/office/drawing/2014/main" id="{D61F5CA5-73AB-522B-01FF-A3D374DE59B0}"/>
              </a:ext>
            </a:extLst>
          </p:cNvPr>
          <p:cNvSpPr/>
          <p:nvPr/>
        </p:nvSpPr>
        <p:spPr>
          <a:xfrm>
            <a:off x="477302" y="4429766"/>
            <a:ext cx="561373" cy="561373"/>
          </a:xfrm>
          <a:prstGeom prst="rect">
            <a:avLst/>
          </a:prstGeom>
          <a:solidFill>
            <a:srgbClr val="CAD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1pPr>
            <a:lvl2pPr marL="3429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2pPr>
            <a:lvl3pPr marL="6858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3pPr>
            <a:lvl4pPr marL="10287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4pPr>
            <a:lvl5pPr marL="13716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5pPr>
            <a:lvl6pPr marL="17145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6pPr>
            <a:lvl7pPr marL="20574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7pPr>
            <a:lvl8pPr marL="24003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8pPr>
            <a:lvl9pPr marL="27432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9pPr>
          </a:lstStyle>
          <a:p>
            <a:pPr algn="ctr"/>
            <a:r>
              <a:rPr lang="zh-CN" altLang="zh-CN" sz="2135" b="0" i="0">
                <a:solidFill>
                  <a:schemeClr val="bg1"/>
                </a:solidFill>
                <a:latin typeface="宋体"/>
                <a:sym typeface="宋体"/>
              </a:rPr>
              <a:t>4</a:t>
            </a:r>
            <a:endParaRPr lang="zh-CN" altLang="en-US" sz="1600" b="0" i="0">
              <a:solidFill>
                <a:schemeClr val="bg1"/>
              </a:solidFill>
              <a:latin typeface="宋体"/>
              <a:sym typeface="宋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3BAED6-8B40-30C5-B2CB-8BCF53F35759}"/>
              </a:ext>
            </a:extLst>
          </p:cNvPr>
          <p:cNvSpPr txBox="1"/>
          <p:nvPr/>
        </p:nvSpPr>
        <p:spPr>
          <a:xfrm>
            <a:off x="6144147" y="1435314"/>
            <a:ext cx="55705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相关技能：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裸机开发，</a:t>
            </a:r>
            <a:r>
              <a:rPr lang="en-US" altLang="zh-CN" sz="2000" dirty="0">
                <a:solidFill>
                  <a:schemeClr val="bg1"/>
                </a:solidFill>
              </a:rPr>
              <a:t>C/C++,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Matlab</a:t>
            </a: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FOC</a:t>
            </a:r>
            <a:r>
              <a:rPr lang="zh-CN" altLang="en-US" sz="2000" dirty="0">
                <a:solidFill>
                  <a:schemeClr val="bg1"/>
                </a:solidFill>
              </a:rPr>
              <a:t>控制系统的仿真）；</a:t>
            </a:r>
            <a:r>
              <a:rPr lang="en-US" altLang="zh-CN" sz="2000" dirty="0">
                <a:solidFill>
                  <a:schemeClr val="bg1"/>
                </a:solidFill>
              </a:rPr>
              <a:t>Blender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</a:rPr>
              <a:t>Cero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UG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 err="1">
                <a:solidFill>
                  <a:schemeClr val="bg1"/>
                </a:solidFill>
              </a:rPr>
              <a:t>Solidworks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Fusion360</a:t>
            </a:r>
            <a:r>
              <a:rPr lang="zh-CN" altLang="en-US" sz="2000" dirty="0">
                <a:solidFill>
                  <a:schemeClr val="bg1"/>
                </a:solidFill>
              </a:rPr>
              <a:t>建模；</a:t>
            </a:r>
            <a:r>
              <a:rPr lang="en-US" altLang="zh-CN" sz="2000" dirty="0">
                <a:solidFill>
                  <a:schemeClr val="bg1"/>
                </a:solidFill>
              </a:rPr>
              <a:t>Ansys</a:t>
            </a:r>
            <a:r>
              <a:rPr lang="zh-CN" altLang="en-US" sz="2000" dirty="0">
                <a:solidFill>
                  <a:schemeClr val="bg1"/>
                </a:solidFill>
              </a:rPr>
              <a:t>有限元仿真；</a:t>
            </a:r>
            <a:r>
              <a:rPr lang="en-US" altLang="zh-CN" sz="2000" dirty="0">
                <a:solidFill>
                  <a:schemeClr val="bg1"/>
                </a:solidFill>
              </a:rPr>
              <a:t>Adams</a:t>
            </a:r>
            <a:r>
              <a:rPr lang="zh-CN" altLang="en-US" sz="2000" dirty="0">
                <a:solidFill>
                  <a:schemeClr val="bg1"/>
                </a:solidFill>
              </a:rPr>
              <a:t>仿真；</a:t>
            </a:r>
            <a:r>
              <a:rPr lang="en-US" altLang="zh-CN" sz="2000" dirty="0">
                <a:solidFill>
                  <a:schemeClr val="bg1"/>
                </a:solidFill>
              </a:rPr>
              <a:t>Python(</a:t>
            </a:r>
            <a:r>
              <a:rPr lang="zh-CN" altLang="en-US" sz="2000" dirty="0">
                <a:solidFill>
                  <a:schemeClr val="bg1"/>
                </a:solidFill>
              </a:rPr>
              <a:t>曾用过机器人仿真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Arduino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STM32</a:t>
            </a:r>
            <a:r>
              <a:rPr lang="zh-CN" altLang="en-US" sz="2000" dirty="0">
                <a:solidFill>
                  <a:schemeClr val="bg1"/>
                </a:solidFill>
              </a:rPr>
              <a:t>开发、</a:t>
            </a:r>
            <a:r>
              <a:rPr lang="en-US" altLang="zh-CN" sz="2000" dirty="0">
                <a:solidFill>
                  <a:schemeClr val="bg1"/>
                </a:solidFill>
              </a:rPr>
              <a:t>Keil</a:t>
            </a:r>
            <a:r>
              <a:rPr lang="zh-CN" altLang="en-US" sz="2000" dirty="0">
                <a:solidFill>
                  <a:schemeClr val="bg1"/>
                </a:solidFill>
              </a:rPr>
              <a:t>编程及调试、</a:t>
            </a:r>
            <a:r>
              <a:rPr lang="en-US" altLang="zh-CN" sz="2000" dirty="0">
                <a:solidFill>
                  <a:schemeClr val="bg1"/>
                </a:solidFill>
              </a:rPr>
              <a:t>Altium Designer</a:t>
            </a:r>
            <a:r>
              <a:rPr lang="zh-CN" altLang="en-US" sz="2000" dirty="0">
                <a:solidFill>
                  <a:schemeClr val="bg1"/>
                </a:solidFill>
              </a:rPr>
              <a:t>、嘉立创设计四层控制开发板（以</a:t>
            </a:r>
            <a:r>
              <a:rPr lang="en-US" altLang="zh-CN" sz="2000" dirty="0">
                <a:solidFill>
                  <a:schemeClr val="bg1"/>
                </a:solidFill>
              </a:rPr>
              <a:t>STM32</a:t>
            </a:r>
            <a:r>
              <a:rPr lang="zh-CN" altLang="en-US" sz="2000" dirty="0">
                <a:solidFill>
                  <a:schemeClr val="bg1"/>
                </a:solidFill>
              </a:rPr>
              <a:t>主控）、</a:t>
            </a:r>
            <a:r>
              <a:rPr lang="en-US" altLang="zh-CN" sz="2000" dirty="0">
                <a:solidFill>
                  <a:schemeClr val="bg1"/>
                </a:solidFill>
              </a:rPr>
              <a:t>Multisim</a:t>
            </a:r>
            <a:r>
              <a:rPr lang="zh-CN" altLang="en-US" sz="2000" dirty="0">
                <a:solidFill>
                  <a:schemeClr val="bg1"/>
                </a:solidFill>
              </a:rPr>
              <a:t>电路仿真；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。 </a:t>
            </a:r>
            <a:endParaRPr lang="zh-CN" altLang="en-US" sz="20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5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39F4C38-F7C9-984D-97EF-851EBED67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0253B1C-01D3-B349-DA2B-37E578400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0645" y="6483677"/>
            <a:ext cx="698862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2B0E708-E271-D733-A4FC-56D58FE2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A1DE0-CF65-344E-A1C3-3B403388D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FangSong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8C1D52-3E9D-773F-8876-2F3463137AA9}"/>
              </a:ext>
            </a:extLst>
          </p:cNvPr>
          <p:cNvCxnSpPr>
            <a:cxnSpLocks/>
          </p:cNvCxnSpPr>
          <p:nvPr/>
        </p:nvCxnSpPr>
        <p:spPr>
          <a:xfrm>
            <a:off x="200628" y="997224"/>
            <a:ext cx="11759999" cy="0"/>
          </a:xfrm>
          <a:prstGeom prst="line">
            <a:avLst/>
          </a:prstGeom>
          <a:ln w="19050">
            <a:solidFill>
              <a:srgbClr val="89D1C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3C10658-A5AC-5F81-12CF-2D3408DE95E4}"/>
              </a:ext>
            </a:extLst>
          </p:cNvPr>
          <p:cNvSpPr/>
          <p:nvPr/>
        </p:nvSpPr>
        <p:spPr>
          <a:xfrm>
            <a:off x="0" y="5098534"/>
            <a:ext cx="2112878" cy="1385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FAF052-1F74-BA68-E8C6-94356FCA10DA}"/>
              </a:ext>
            </a:extLst>
          </p:cNvPr>
          <p:cNvSpPr txBox="1">
            <a:spLocks/>
          </p:cNvSpPr>
          <p:nvPr/>
        </p:nvSpPr>
        <p:spPr>
          <a:xfrm>
            <a:off x="200628" y="223592"/>
            <a:ext cx="11760000" cy="6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+mj-ea"/>
                <a:cs typeface="思源黑体 CN Bold" panose="020B0800000000000000" pitchFamily="34" charset="-122"/>
                <a:sym typeface="宋体"/>
              </a:rPr>
              <a:t>1.</a:t>
            </a:r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 Pin-Array Display</a:t>
            </a:r>
            <a:endParaRPr lang="zh-CN" altLang="en-US" sz="3600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pic>
        <p:nvPicPr>
          <p:cNvPr id="8" name="00677aefbfda55077c51b278bef32347">
            <a:hlinkClick r:id="" action="ppaction://media"/>
            <a:extLst>
              <a:ext uri="{FF2B5EF4-FFF2-40B4-BE49-F238E27FC236}">
                <a16:creationId xmlns:a16="http://schemas.microsoft.com/office/drawing/2014/main" id="{6A1E558F-D65C-ABA6-A011-E80A9F7D3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1519" y="1207366"/>
            <a:ext cx="4540215" cy="25976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588A7A-0B4E-9BE2-9970-772ABE077B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7924" y="1207366"/>
            <a:ext cx="3622698" cy="26812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526513-2D5F-DFA8-2D61-580C54B2CE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1931" y="3940676"/>
            <a:ext cx="3894683" cy="2190759"/>
          </a:xfrm>
          <a:prstGeom prst="rect">
            <a:avLst/>
          </a:prstGeom>
        </p:spPr>
      </p:pic>
      <p:pic>
        <p:nvPicPr>
          <p:cNvPr id="13" name="550f2020721a024b49345bafaa234a45">
            <a:hlinkClick r:id="" action="ppaction://media"/>
            <a:extLst>
              <a:ext uri="{FF2B5EF4-FFF2-40B4-BE49-F238E27FC236}">
                <a16:creationId xmlns:a16="http://schemas.microsoft.com/office/drawing/2014/main" id="{DAEE3F34-8B71-B45C-5356-F45F9240E1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1519" y="3852970"/>
            <a:ext cx="4540215" cy="25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9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39F4C38-F7C9-984D-97EF-851EBED67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0253B1C-01D3-B349-DA2B-37E578400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0645" y="6483677"/>
            <a:ext cx="698862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2B0E708-E271-D733-A4FC-56D58FE2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A1DE0-CF65-344E-A1C3-3B403388D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FangSong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8C1D52-3E9D-773F-8876-2F3463137AA9}"/>
              </a:ext>
            </a:extLst>
          </p:cNvPr>
          <p:cNvCxnSpPr>
            <a:cxnSpLocks/>
          </p:cNvCxnSpPr>
          <p:nvPr/>
        </p:nvCxnSpPr>
        <p:spPr>
          <a:xfrm>
            <a:off x="200628" y="997224"/>
            <a:ext cx="11759999" cy="0"/>
          </a:xfrm>
          <a:prstGeom prst="line">
            <a:avLst/>
          </a:prstGeom>
          <a:ln w="19050">
            <a:solidFill>
              <a:srgbClr val="89D1C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3C10658-A5AC-5F81-12CF-2D3408DE95E4}"/>
              </a:ext>
            </a:extLst>
          </p:cNvPr>
          <p:cNvSpPr/>
          <p:nvPr/>
        </p:nvSpPr>
        <p:spPr>
          <a:xfrm>
            <a:off x="0" y="5098534"/>
            <a:ext cx="2112878" cy="1385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FAF052-1F74-BA68-E8C6-94356FCA10DA}"/>
              </a:ext>
            </a:extLst>
          </p:cNvPr>
          <p:cNvSpPr txBox="1">
            <a:spLocks/>
          </p:cNvSpPr>
          <p:nvPr/>
        </p:nvSpPr>
        <p:spPr>
          <a:xfrm>
            <a:off x="200628" y="223592"/>
            <a:ext cx="11760000" cy="6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+mj-ea"/>
                <a:cs typeface="思源黑体 CN Bold" panose="020B0800000000000000" pitchFamily="34" charset="-122"/>
                <a:sym typeface="宋体"/>
              </a:rPr>
              <a:t>2.</a:t>
            </a:r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 Deformation &amp; Torque Feedback Knob</a:t>
            </a:r>
            <a:endParaRPr lang="zh-CN" altLang="en-US" sz="3600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769819-89BB-3A49-8EFA-E72789D1A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084" y="997224"/>
            <a:ext cx="3281762" cy="30012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FB4BF-A668-4559-2A7D-1B03A04AE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333" y="1088076"/>
            <a:ext cx="4044230" cy="37720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39F0CD-6995-7C9F-2978-0256F9823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13" y="3885171"/>
            <a:ext cx="3840032" cy="2426725"/>
          </a:xfrm>
          <a:prstGeom prst="rect">
            <a:avLst/>
          </a:prstGeom>
        </p:spPr>
      </p:pic>
      <p:pic>
        <p:nvPicPr>
          <p:cNvPr id="14" name="162548d741ff0aced9242638031d6a62">
            <a:hlinkClick r:id="" action="ppaction://media"/>
            <a:extLst>
              <a:ext uri="{FF2B5EF4-FFF2-40B4-BE49-F238E27FC236}">
                <a16:creationId xmlns:a16="http://schemas.microsoft.com/office/drawing/2014/main" id="{FD8069CC-D2E7-6251-0131-A1FFAD022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48939" y="1475916"/>
            <a:ext cx="2383765" cy="42378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5510075-39D0-4CEC-6364-920C5F989E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020" y="4691041"/>
            <a:ext cx="1812622" cy="17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39F4C38-F7C9-984D-97EF-851EBED67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0253B1C-01D3-B349-DA2B-37E578400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0645" y="6483677"/>
            <a:ext cx="698862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2B0E708-E271-D733-A4FC-56D58FE2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8C1D52-3E9D-773F-8876-2F3463137AA9}"/>
              </a:ext>
            </a:extLst>
          </p:cNvPr>
          <p:cNvCxnSpPr>
            <a:cxnSpLocks/>
          </p:cNvCxnSpPr>
          <p:nvPr/>
        </p:nvCxnSpPr>
        <p:spPr>
          <a:xfrm>
            <a:off x="200628" y="997224"/>
            <a:ext cx="11759999" cy="0"/>
          </a:xfrm>
          <a:prstGeom prst="line">
            <a:avLst/>
          </a:prstGeom>
          <a:ln w="19050">
            <a:solidFill>
              <a:srgbClr val="89D1C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3C10658-A5AC-5F81-12CF-2D3408DE95E4}"/>
              </a:ext>
            </a:extLst>
          </p:cNvPr>
          <p:cNvSpPr/>
          <p:nvPr/>
        </p:nvSpPr>
        <p:spPr>
          <a:xfrm>
            <a:off x="0" y="5098534"/>
            <a:ext cx="2112878" cy="1385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FAF052-1F74-BA68-E8C6-94356FCA10DA}"/>
              </a:ext>
            </a:extLst>
          </p:cNvPr>
          <p:cNvSpPr txBox="1">
            <a:spLocks/>
          </p:cNvSpPr>
          <p:nvPr/>
        </p:nvSpPr>
        <p:spPr>
          <a:xfrm>
            <a:off x="200628" y="223592"/>
            <a:ext cx="11760000" cy="6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3. </a:t>
            </a:r>
            <a:r>
              <a:rPr lang="en-US" altLang="zh-CN" sz="3600" b="1" dirty="0" err="1">
                <a:solidFill>
                  <a:schemeClr val="bg1"/>
                </a:solidFill>
                <a:latin typeface="宋体"/>
                <a:ea typeface="+mj-ea"/>
                <a:sym typeface="宋体"/>
              </a:rPr>
              <a:t>Robomaster</a:t>
            </a:r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 Hero Robot</a:t>
            </a:r>
            <a:endParaRPr lang="zh-CN" altLang="en-US" sz="3600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C7207C5-A0AF-9390-58BD-848AD2E21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77" y="1054463"/>
            <a:ext cx="3986204" cy="26558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3DFC0FA-6D03-DF0C-7735-9608D4CFA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5" y="1356813"/>
            <a:ext cx="4043350" cy="44562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EF0A515-E099-8251-BC1F-83A2C9057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858" y="3772076"/>
            <a:ext cx="3325408" cy="249405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B5F6158-E22D-A48D-FE45-5233D22A31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7904" y="3770630"/>
            <a:ext cx="3120827" cy="2340620"/>
          </a:xfrm>
          <a:prstGeom prst="rect">
            <a:avLst/>
          </a:prstGeom>
        </p:spPr>
      </p:pic>
      <p:pic>
        <p:nvPicPr>
          <p:cNvPr id="23" name="cffb579d7aa65e75a25acca10ca26e06">
            <a:hlinkClick r:id="" action="ppaction://media"/>
            <a:extLst>
              <a:ext uri="{FF2B5EF4-FFF2-40B4-BE49-F238E27FC236}">
                <a16:creationId xmlns:a16="http://schemas.microsoft.com/office/drawing/2014/main" id="{2B197DE6-EB8D-4170-7FAC-5D525669D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85731" y="1258046"/>
            <a:ext cx="3866175" cy="21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39F4C38-F7C9-984D-97EF-851EBED67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0253B1C-01D3-B349-DA2B-37E578400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0645" y="6483677"/>
            <a:ext cx="698862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2B0E708-E271-D733-A4FC-56D58FE2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A1DE0-CF65-344E-A1C3-3B403388D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FangSong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8C1D52-3E9D-773F-8876-2F3463137AA9}"/>
              </a:ext>
            </a:extLst>
          </p:cNvPr>
          <p:cNvCxnSpPr>
            <a:cxnSpLocks/>
          </p:cNvCxnSpPr>
          <p:nvPr/>
        </p:nvCxnSpPr>
        <p:spPr>
          <a:xfrm>
            <a:off x="200628" y="997224"/>
            <a:ext cx="11759999" cy="0"/>
          </a:xfrm>
          <a:prstGeom prst="line">
            <a:avLst/>
          </a:prstGeom>
          <a:ln w="19050">
            <a:solidFill>
              <a:srgbClr val="89D1C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3C10658-A5AC-5F81-12CF-2D3408DE95E4}"/>
              </a:ext>
            </a:extLst>
          </p:cNvPr>
          <p:cNvSpPr/>
          <p:nvPr/>
        </p:nvSpPr>
        <p:spPr>
          <a:xfrm>
            <a:off x="0" y="5098534"/>
            <a:ext cx="2112878" cy="1385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FAF052-1F74-BA68-E8C6-94356FCA10DA}"/>
              </a:ext>
            </a:extLst>
          </p:cNvPr>
          <p:cNvSpPr txBox="1">
            <a:spLocks/>
          </p:cNvSpPr>
          <p:nvPr/>
        </p:nvSpPr>
        <p:spPr>
          <a:xfrm>
            <a:off x="200628" y="223592"/>
            <a:ext cx="11760000" cy="6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宋体"/>
                <a:sym typeface="宋体"/>
              </a:rPr>
              <a:t>4</a:t>
            </a:r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. Other Works</a:t>
            </a:r>
            <a:endParaRPr lang="zh-CN" altLang="en-US" sz="3600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4FA509-89CF-325C-F1ED-271CC3804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" y="1060725"/>
            <a:ext cx="7173212" cy="2451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80D129-A2D8-F255-7B7A-C9DA5E821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620" y="1206358"/>
            <a:ext cx="5379380" cy="14274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57600B-ACE1-D02D-73A4-344962BD39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01"/>
          <a:stretch/>
        </p:blipFill>
        <p:spPr>
          <a:xfrm>
            <a:off x="72945" y="3588831"/>
            <a:ext cx="6923523" cy="25297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75F43CC-F816-7FAC-47B2-DCFEC50CF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766" y="2706391"/>
            <a:ext cx="3949852" cy="37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grxym3m">
      <a:majorFont>
        <a:latin typeface="Times New Roman"/>
        <a:ea typeface="仿宋"/>
        <a:cs typeface=""/>
      </a:majorFont>
      <a:minorFont>
        <a:latin typeface="Times New Roman"/>
        <a:ea typeface="仿宋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aseline="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USTechDL MS PowerPoint Template" id="{0CD3A1FC-2128-E844-9E4B-DAC958EB80F2}" vid="{EA794DF9-6485-5846-8073-ADE415CFB90A}"/>
    </a:ext>
  </a:extLst>
</a:theme>
</file>

<file path=ppt/theme/theme2.xml><?xml version="1.0" encoding="utf-8"?>
<a:theme xmlns:a="http://schemas.openxmlformats.org/drawingml/2006/main" name="1_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 + FangSong">
      <a:majorFont>
        <a:latin typeface="Times New Roman"/>
        <a:ea typeface="FangSong"/>
        <a:cs typeface=""/>
      </a:majorFont>
      <a:minorFont>
        <a:latin typeface="Times New Roman"/>
        <a:ea typeface="FangSong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aseline="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ED10C9D3-7529-144C-A6AF-F9E99694B492}" vid="{348E64A3-8725-614E-ABAC-58DE58E4A8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10381</TotalTime>
  <Words>556</Words>
  <Application>Microsoft Office PowerPoint</Application>
  <PresentationFormat>宽屏</PresentationFormat>
  <Paragraphs>60</Paragraphs>
  <Slides>6</Slides>
  <Notes>5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宋体</vt:lpstr>
      <vt:lpstr>Arial</vt:lpstr>
      <vt:lpstr>Calibri</vt:lpstr>
      <vt:lpstr>Times New Roman</vt:lpstr>
      <vt:lpstr>Wingdings</vt:lpstr>
      <vt:lpstr>Office 主题​​</vt:lpstr>
      <vt:lpstr>1_Office 主题​​</vt:lpstr>
      <vt:lpstr>PowerPoint 演示文稿</vt:lpstr>
      <vt:lpstr>相关项目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of paper]</dc:title>
  <dc:creator>Chaoyang Song</dc:creator>
  <cp:lastModifiedBy>bellic niko</cp:lastModifiedBy>
  <cp:revision>136</cp:revision>
  <dcterms:created xsi:type="dcterms:W3CDTF">2023-02-12T01:29:03Z</dcterms:created>
  <dcterms:modified xsi:type="dcterms:W3CDTF">2024-10-09T08:14:10Z</dcterms:modified>
</cp:coreProperties>
</file>